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DDDBCF"/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7888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888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DBDBD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F2817"/>
              </a:solidFill>
              <a:prstDash val="solid"/>
              <a:miter lim="400000"/>
            </a:ln>
          </a:bottom>
          <a:insideH>
            <a:ln w="12700" cap="flat">
              <a:solidFill>
                <a:srgbClr val="8F281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8341D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 b="def" i="def"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solidFill>
                <a:srgbClr val="AC9C88"/>
              </a:solidFill>
              <a:prstDash val="solid"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5F5857"/>
              </a:solidFill>
              <a:prstDash val="solid"/>
              <a:miter lim="400000"/>
            </a:ln>
          </a:bottom>
          <a:insideH>
            <a:ln w="12700" cap="flat">
              <a:solidFill>
                <a:srgbClr val="97231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F5857"/>
              </a:solidFill>
              <a:prstDash val="solid"/>
              <a:miter lim="400000"/>
            </a:ln>
          </a:top>
          <a:bottom>
            <a:ln w="254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B1401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 b="def" i="def"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2912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4AA2A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58585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6B5C3">
              <a:alpha val="14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9F9F9F"/>
              </a:solidFill>
              <a:prstDash val="solid"/>
              <a:miter lim="400000"/>
            </a:ln>
          </a:left>
          <a:right>
            <a:ln w="12700" cap="flat">
              <a:solidFill>
                <a:srgbClr val="9F9F9F"/>
              </a:solidFill>
              <a:prstDash val="solid"/>
              <a:miter lim="400000"/>
            </a:ln>
          </a:right>
          <a:top>
            <a:ln w="12700" cap="flat">
              <a:solidFill>
                <a:srgbClr val="9F9F9F"/>
              </a:solidFill>
              <a:prstDash val="solid"/>
              <a:miter lim="400000"/>
            </a:ln>
          </a:top>
          <a:bottom>
            <a:ln w="12700" cap="flat">
              <a:solidFill>
                <a:srgbClr val="9F9F9F"/>
              </a:solidFill>
              <a:prstDash val="solid"/>
              <a:miter lim="400000"/>
            </a:ln>
          </a:bottom>
          <a:insideH>
            <a:ln w="12700" cap="flat">
              <a:solidFill>
                <a:srgbClr val="9F9F9F"/>
              </a:solidFill>
              <a:prstDash val="solid"/>
              <a:miter lim="400000"/>
            </a:ln>
          </a:insideH>
          <a:insideV>
            <a:ln w="12700" cap="flat">
              <a:solidFill>
                <a:srgbClr val="9F9F9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979">
              <a:alpha val="38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ABABA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979">
              <a:alpha val="25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4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2374900" y="2730500"/>
            <a:ext cx="19621500" cy="4216400"/>
          </a:xfrm>
          <a:prstGeom prst="rect">
            <a:avLst/>
          </a:prstGeom>
        </p:spPr>
        <p:txBody>
          <a:bodyPr anchor="b"/>
          <a:lstStyle>
            <a:lvl1pPr>
              <a:defRPr spc="-180" sz="9000"/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2374900" y="7073900"/>
            <a:ext cx="19621500" cy="3073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xfrm>
            <a:off x="11951685" y="12708534"/>
            <a:ext cx="504445" cy="465532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苏子柔"/>
          <p:cNvSpPr txBox="1"/>
          <p:nvPr>
            <p:ph type="body" sz="quarter" idx="21"/>
          </p:nvPr>
        </p:nvSpPr>
        <p:spPr>
          <a:xfrm>
            <a:off x="2387600" y="8953500"/>
            <a:ext cx="19621500" cy="990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700"/>
              </a:spcBef>
              <a:buClr>
                <a:srgbClr val="A29A85"/>
              </a:buClr>
              <a:buSzTx/>
              <a:buNone/>
              <a:defRPr sz="5000">
                <a:solidFill>
                  <a:srgbClr val="222222"/>
                </a:solidFill>
              </a:defRPr>
            </a:lvl1pPr>
          </a:lstStyle>
          <a:p>
            <a:pPr/>
            <a:r>
              <a:t>–苏子柔</a:t>
            </a:r>
          </a:p>
        </p:txBody>
      </p:sp>
      <p:sp>
        <p:nvSpPr>
          <p:cNvPr id="104" name="“在此键入引文。”"/>
          <p:cNvSpPr txBox="1"/>
          <p:nvPr>
            <p:ph type="body" sz="quarter" idx="22"/>
          </p:nvPr>
        </p:nvSpPr>
        <p:spPr>
          <a:xfrm>
            <a:off x="2387600" y="5924549"/>
            <a:ext cx="19621500" cy="1130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SzTx/>
              <a:buNone/>
              <a:defRPr b="1" spc="-174" sz="5800">
                <a:latin typeface="+mn-lt"/>
                <a:ea typeface="+mn-ea"/>
                <a:cs typeface="+mn-cs"/>
                <a:sym typeface="Superclarendon Regular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10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一个人在打鼓的黑白照片"/>
          <p:cNvSpPr/>
          <p:nvPr>
            <p:ph type="pic" idx="21"/>
          </p:nvPr>
        </p:nvSpPr>
        <p:spPr>
          <a:xfrm>
            <a:off x="0" y="-1524000"/>
            <a:ext cx="24390354" cy="1626305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 - 备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 - 备选 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线条 线条" descr="线条 线条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99589" y="11524798"/>
            <a:ext cx="6438417" cy="89804"/>
          </a:xfrm>
          <a:prstGeom prst="rect">
            <a:avLst/>
          </a:prstGeom>
        </p:spPr>
      </p:pic>
      <p:sp>
        <p:nvSpPr>
          <p:cNvPr id="22" name="一个人在打鼓的黑白照片"/>
          <p:cNvSpPr/>
          <p:nvPr>
            <p:ph type="pic" idx="21"/>
          </p:nvPr>
        </p:nvSpPr>
        <p:spPr>
          <a:xfrm>
            <a:off x="609600" y="-2747120"/>
            <a:ext cx="23164800" cy="1544588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标题文本"/>
          <p:cNvSpPr txBox="1"/>
          <p:nvPr>
            <p:ph type="title"/>
          </p:nvPr>
        </p:nvSpPr>
        <p:spPr>
          <a:xfrm>
            <a:off x="1181100" y="9626600"/>
            <a:ext cx="22009100" cy="1714500"/>
          </a:xfrm>
          <a:prstGeom prst="rect">
            <a:avLst/>
          </a:prstGeom>
        </p:spPr>
        <p:txBody>
          <a:bodyPr anchor="b"/>
          <a:lstStyle>
            <a:lvl1pPr>
              <a:defRPr spc="-180" sz="9000"/>
            </a:lvl1pPr>
          </a:lstStyle>
          <a:p>
            <a:pPr/>
            <a:r>
              <a:t>标题文本</a:t>
            </a:r>
          </a:p>
        </p:txBody>
      </p:sp>
      <p:sp>
        <p:nvSpPr>
          <p:cNvPr id="24" name="正文级别 1…"/>
          <p:cNvSpPr txBox="1"/>
          <p:nvPr>
            <p:ph type="body" sz="quarter" idx="1"/>
          </p:nvPr>
        </p:nvSpPr>
        <p:spPr>
          <a:xfrm>
            <a:off x="1181100" y="11696700"/>
            <a:ext cx="22009100" cy="1231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文本"/>
          <p:cNvSpPr txBox="1"/>
          <p:nvPr>
            <p:ph type="title"/>
          </p:nvPr>
        </p:nvSpPr>
        <p:spPr>
          <a:xfrm>
            <a:off x="2374900" y="4940300"/>
            <a:ext cx="19621500" cy="3835400"/>
          </a:xfrm>
          <a:prstGeom prst="rect">
            <a:avLst/>
          </a:prstGeom>
        </p:spPr>
        <p:txBody>
          <a:bodyPr/>
          <a:lstStyle>
            <a:lvl1pPr>
              <a:defRPr spc="-180" sz="9000"/>
            </a:lvl1pPr>
          </a:lstStyle>
          <a:p>
            <a:pPr/>
            <a:r>
              <a:t>标题文本</a:t>
            </a:r>
          </a:p>
        </p:txBody>
      </p:sp>
      <p:sp>
        <p:nvSpPr>
          <p:cNvPr id="3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线条 线条" descr="线条 线条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33788" y="7155998"/>
            <a:ext cx="8416268" cy="89804"/>
          </a:xfrm>
          <a:prstGeom prst="rect">
            <a:avLst/>
          </a:prstGeom>
        </p:spPr>
      </p:pic>
      <p:sp>
        <p:nvSpPr>
          <p:cNvPr id="42" name="正在弹奏钢琴的黑白特写照片"/>
          <p:cNvSpPr/>
          <p:nvPr>
            <p:ph type="pic" idx="21"/>
          </p:nvPr>
        </p:nvSpPr>
        <p:spPr>
          <a:xfrm>
            <a:off x="12230100" y="-990600"/>
            <a:ext cx="11303000" cy="1659402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3" name="标题文本"/>
          <p:cNvSpPr txBox="1"/>
          <p:nvPr>
            <p:ph type="title"/>
          </p:nvPr>
        </p:nvSpPr>
        <p:spPr>
          <a:xfrm>
            <a:off x="1435100" y="1092200"/>
            <a:ext cx="10464800" cy="57658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4" name="正文级别 1…"/>
          <p:cNvSpPr txBox="1"/>
          <p:nvPr>
            <p:ph type="body" sz="quarter" idx="1"/>
          </p:nvPr>
        </p:nvSpPr>
        <p:spPr>
          <a:xfrm>
            <a:off x="1435100" y="7556500"/>
            <a:ext cx="10464800" cy="5092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线条 线条" descr="线条 线条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54" name="标题文本"/>
          <p:cNvSpPr txBox="1"/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线条 线条" descr="线条 线条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64" name="标题文本"/>
          <p:cNvSpPr txBox="1"/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5" name="正文级别 1…"/>
          <p:cNvSpPr txBox="1"/>
          <p:nvPr>
            <p:ph type="body" idx="1"/>
          </p:nvPr>
        </p:nvSpPr>
        <p:spPr>
          <a:xfrm>
            <a:off x="2374900" y="4584700"/>
            <a:ext cx="196215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线条 线条" descr="线条 线条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75" name="正在弹奏钢琴的黑白特写照片"/>
          <p:cNvSpPr/>
          <p:nvPr>
            <p:ph type="pic" idx="21"/>
          </p:nvPr>
        </p:nvSpPr>
        <p:spPr>
          <a:xfrm>
            <a:off x="2388450" y="965200"/>
            <a:ext cx="9968392" cy="1463467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标题文本"/>
          <p:cNvSpPr txBox="1"/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7" name="正文级别 1…"/>
          <p:cNvSpPr txBox="1"/>
          <p:nvPr>
            <p:ph type="body" sz="half" idx="1"/>
          </p:nvPr>
        </p:nvSpPr>
        <p:spPr>
          <a:xfrm>
            <a:off x="13500100" y="4699000"/>
            <a:ext cx="9055100" cy="7569200"/>
          </a:xfrm>
          <a:prstGeom prst="rect">
            <a:avLst/>
          </a:prstGeom>
        </p:spPr>
        <p:txBody>
          <a:bodyPr/>
          <a:lstStyle>
            <a:lvl1pPr marL="635000" indent="-635000">
              <a:spcBef>
                <a:spcPts val="4200"/>
              </a:spcBef>
              <a:buBlip>
                <a:blip r:embed="rId3"/>
              </a:buBlip>
              <a:defRPr sz="3600"/>
            </a:lvl1pPr>
            <a:lvl2pPr marL="1270000" indent="-635000">
              <a:spcBef>
                <a:spcPts val="4200"/>
              </a:spcBef>
              <a:buBlip>
                <a:blip r:embed="rId3"/>
              </a:buBlip>
              <a:defRPr sz="3600"/>
            </a:lvl2pPr>
            <a:lvl3pPr marL="1905000" indent="-635000">
              <a:spcBef>
                <a:spcPts val="4200"/>
              </a:spcBef>
              <a:buBlip>
                <a:blip r:embed="rId3"/>
              </a:buBlip>
              <a:defRPr sz="3600"/>
            </a:lvl3pPr>
            <a:lvl4pPr marL="2540000" indent="-635000">
              <a:spcBef>
                <a:spcPts val="4200"/>
              </a:spcBef>
              <a:buBlip>
                <a:blip r:embed="rId3"/>
              </a:buBlip>
              <a:defRPr sz="3600"/>
            </a:lvl4pPr>
            <a:lvl5pPr marL="3175000" indent="-635000">
              <a:spcBef>
                <a:spcPts val="4200"/>
              </a:spcBef>
              <a:buBlip>
                <a:blip r:embed="rId3"/>
              </a:buBlip>
              <a:defRPr sz="3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在演奏萨克斯管的黑白特写照片"/>
          <p:cNvSpPr/>
          <p:nvPr>
            <p:ph type="pic" sz="half" idx="21"/>
          </p:nvPr>
        </p:nvSpPr>
        <p:spPr>
          <a:xfrm>
            <a:off x="11442700" y="6108700"/>
            <a:ext cx="11978045" cy="80893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一个人在打鼓的黑白照片"/>
          <p:cNvSpPr/>
          <p:nvPr>
            <p:ph type="pic" sz="half" idx="22"/>
          </p:nvPr>
        </p:nvSpPr>
        <p:spPr>
          <a:xfrm>
            <a:off x="12509500" y="215278"/>
            <a:ext cx="10744200" cy="716404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正在弹奏钢琴的黑白特写照片"/>
          <p:cNvSpPr/>
          <p:nvPr>
            <p:ph type="pic" idx="23"/>
          </p:nvPr>
        </p:nvSpPr>
        <p:spPr>
          <a:xfrm>
            <a:off x="1066800" y="-1079500"/>
            <a:ext cx="10858500" cy="1594145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/>
          </p:nvPr>
        </p:nvSpPr>
        <p:spPr>
          <a:xfrm>
            <a:off x="2374900" y="1778000"/>
            <a:ext cx="19621500" cy="1014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2387600" y="977900"/>
            <a:ext cx="19621500" cy="267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27872" y="12674600"/>
            <a:ext cx="504445" cy="46553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1" sz="2400">
                <a:solidFill>
                  <a:srgbClr val="F1F1F1"/>
                </a:solidFill>
                <a:latin typeface="+mn-lt"/>
                <a:ea typeface="+mn-ea"/>
                <a:cs typeface="+mn-cs"/>
                <a:sym typeface="Superclarendon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9pPr>
    </p:titleStyle>
    <p:bodyStyle>
      <a:lvl1pPr marL="8128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1pPr>
      <a:lvl2pPr marL="16256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2pPr>
      <a:lvl3pPr marL="24384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3pPr>
      <a:lvl4pPr marL="32512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4pPr>
      <a:lvl5pPr marL="40640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5pPr>
      <a:lvl6pPr marL="48768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6pPr>
      <a:lvl7pPr marL="56896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7pPr>
      <a:lvl8pPr marL="65024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8pPr>
      <a:lvl9pPr marL="73152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一个人在打鼓的黑白照片" descr="一个人在打鼓的黑白照片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571500" y="524470"/>
            <a:ext cx="23241000" cy="8902701"/>
          </a:xfrm>
          <a:prstGeom prst="rect">
            <a:avLst/>
          </a:prstGeom>
        </p:spPr>
      </p:pic>
      <p:sp>
        <p:nvSpPr>
          <p:cNvPr id="144" name="new experiment of pcle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 experiment of pclean</a:t>
            </a:r>
          </a:p>
        </p:txBody>
      </p:sp>
      <p:sp>
        <p:nvSpPr>
          <p:cNvPr id="145" name="新的带先验知识的推导和基于机器学习相似性去重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新的带先验知识的推导和基于机器学习相似性去重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连按此项以编辑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9938" y="326196"/>
            <a:ext cx="4036605" cy="13063608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Kmean自分类结果"/>
          <p:cNvSpPr txBox="1"/>
          <p:nvPr>
            <p:ph type="body" sz="half" idx="4294967295"/>
          </p:nvPr>
        </p:nvSpPr>
        <p:spPr>
          <a:xfrm>
            <a:off x="10241494" y="4495337"/>
            <a:ext cx="9055101" cy="7569201"/>
          </a:xfrm>
          <a:prstGeom prst="rect">
            <a:avLst/>
          </a:prstGeom>
        </p:spPr>
        <p:txBody>
          <a:bodyPr/>
          <a:lstStyle>
            <a:lvl1pPr marL="635000" indent="-635000">
              <a:spcBef>
                <a:spcPts val="4200"/>
              </a:spcBef>
              <a:buBlip>
                <a:blip r:embed="rId3"/>
              </a:buBlip>
              <a:defRPr sz="3600"/>
            </a:lvl1pPr>
          </a:lstStyle>
          <a:p>
            <a:pPr/>
            <a:r>
              <a:t>Kmean自分类结果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连按此项以编辑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连按此项以编辑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连按此项以编辑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连按此项以编辑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带先验知识的推导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A29A85"/>
              </a:buClr>
              <a:defRPr b="0" spc="0" sz="114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带先验知识的推导</a:t>
            </a:r>
          </a:p>
        </p:txBody>
      </p:sp>
      <p:sp>
        <p:nvSpPr>
          <p:cNvPr id="148" name="连按此项以编辑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模型带先验概率的推断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模型带先验概率的推断</a:t>
            </a:r>
          </a:p>
        </p:txBody>
      </p:sp>
      <p:sp>
        <p:nvSpPr>
          <p:cNvPr id="151" name="从模型中推断与找到一些变量的条件概率分布相同，即 P (Y | E = e ) ，其中 Y ⊆ χ 和 E ⊂ χ 。 此外，如果我们考虑预测新数据点的值，我们基本上是在尝试找到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从模型中推断与找到一些变量的条件概率分布相同，即 P (Y | E = e ) ，其中 Y ⊆ χ 和 E ⊂ χ 。 此外，如果我们考虑预测新数据点的值，我们基本上是在尝试找到</a:t>
            </a:r>
          </a:p>
          <a:p>
            <a:pPr>
              <a:buBlip>
                <a:blip r:embed="rId2"/>
              </a:buBlip>
            </a:pPr>
            <a:r>
              <a:t>给定其他变量的观测值，未知变量的条件概率。 这些条件分布可以很容易地从变量的联合概率分布中计算出来，通过在变量和状态上边缘化和减少它们。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连按此项以编辑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4" name="先验知识推导训练过程I"/>
          <p:cNvSpPr txBox="1"/>
          <p:nvPr>
            <p:ph type="body" sz="quarter" idx="1"/>
          </p:nvPr>
        </p:nvSpPr>
        <p:spPr>
          <a:xfrm>
            <a:off x="14759178" y="4699000"/>
            <a:ext cx="7796022" cy="75692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先验知识推导训练过程I</a:t>
            </a:r>
          </a:p>
        </p:txBody>
      </p:sp>
      <p:pic>
        <p:nvPicPr>
          <p:cNvPr id="15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4582" y="6007562"/>
            <a:ext cx="12329695" cy="3584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连按此项以编辑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先验知识推导训练过程II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先验知识推导训练过程II</a:t>
            </a:r>
          </a:p>
        </p:txBody>
      </p:sp>
      <p:pic>
        <p:nvPicPr>
          <p:cNvPr id="15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4669" y="5678360"/>
            <a:ext cx="11089640" cy="4611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连按此项以编辑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自动生成的关系推导图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自动生成的关系推导图</a:t>
            </a:r>
          </a:p>
        </p:txBody>
      </p:sp>
      <p:pic>
        <p:nvPicPr>
          <p:cNvPr id="16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42882" y="4044293"/>
            <a:ext cx="8892627" cy="9119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基于机器学习相似性去重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A29A85"/>
              </a:buClr>
              <a:defRPr b="0" spc="0" sz="114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基于机器学习相似性去重</a:t>
            </a:r>
          </a:p>
        </p:txBody>
      </p:sp>
      <p:sp>
        <p:nvSpPr>
          <p:cNvPr id="166" name="连按此项以编辑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句子基于文本相似性去重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句子基于文本相似性去重</a:t>
            </a:r>
          </a:p>
        </p:txBody>
      </p:sp>
      <p:sp>
        <p:nvSpPr>
          <p:cNvPr id="169" name="我们将使用 Python 定义用于文本分类的 K 最近邻算法。 KNN算法用于通过在训练数据中找到K个最接近的匹配然后使用最接近匹配的标签进行预测来进行分类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我们将使用 Python 定义用于文本分类的 K 最近邻算法。 KNN算法用于通过在训练数据中找到K个最接近的匹配然后使用最接近匹配的标签进行预测来进行分类。 </a:t>
            </a:r>
          </a:p>
          <a:p>
            <a:pPr>
              <a:buBlip>
                <a:blip r:embed="rId2"/>
              </a:buBlip>
            </a:pPr>
            <a:r>
              <a:t>传统上，使用诸如欧几里得的距离来寻找最接近的匹配。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Kmean自分类过程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Kmean自分类过程</a:t>
            </a:r>
          </a:p>
        </p:txBody>
      </p:sp>
      <p:pic>
        <p:nvPicPr>
          <p:cNvPr id="17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6990" y="672691"/>
            <a:ext cx="8754072" cy="123706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New_Template6">
  <a:themeElements>
    <a:clrScheme name="New_Template6">
      <a:dk1>
        <a:srgbClr val="000000"/>
      </a:dk1>
      <a:lt1>
        <a:srgbClr val="EEEEEE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 Regular"/>
        <a:ea typeface="Superclarendon Regular"/>
        <a:cs typeface="Superclarendon Regular"/>
      </a:majorFont>
      <a:minorFont>
        <a:latin typeface="Superclarendon Regular"/>
        <a:ea typeface="Superclarendon Regular"/>
        <a:cs typeface="Superclarendon Regular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EEEEEE"/>
            </a:solidFill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6">
  <a:themeElements>
    <a:clrScheme name="New_Template6">
      <a:dk1>
        <a:srgbClr val="000000"/>
      </a:dk1>
      <a:lt1>
        <a:srgbClr val="FFFFFF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 Regular"/>
        <a:ea typeface="Superclarendon Regular"/>
        <a:cs typeface="Superclarendon Regular"/>
      </a:majorFont>
      <a:minorFont>
        <a:latin typeface="Superclarendon Regular"/>
        <a:ea typeface="Superclarendon Regular"/>
        <a:cs typeface="Superclarendon Regular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EEEEEE"/>
            </a:solidFill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